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6" r:id="rId9"/>
    <p:sldId id="263" r:id="rId10"/>
    <p:sldId id="264" r:id="rId11"/>
    <p:sldId id="265" r:id="rId12"/>
    <p:sldId id="272" r:id="rId13"/>
    <p:sldId id="262" r:id="rId14"/>
  </p:sldIdLst>
  <p:sldSz cx="14630400" cy="8229600"/>
  <p:notesSz cx="8229600" cy="146304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mbria Math" panose="02040503050406030204" pitchFamily="18" charset="0"/>
      <p:regular r:id="rId20"/>
    </p:embeddedFont>
    <p:embeddedFont>
      <p:font typeface="Nunito Semi Bold" panose="020B0604020202020204" charset="0"/>
      <p:regular r:id="rId21"/>
    </p:embeddedFont>
    <p:embeddedFont>
      <p:font typeface="PT Sans" panose="020B0503020203020204" pitchFamily="34" charset="0"/>
      <p:regular r:id="rId22"/>
      <p:bold r:id="rId23"/>
      <p:italic r:id="rId24"/>
    </p:embeddedFont>
    <p:embeddedFont>
      <p:font typeface="Segoe UI Historic" panose="020B0502040204020203" pitchFamily="3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ridoy Nur" initials="HN" lastIdx="1" clrIdx="0">
    <p:extLst>
      <p:ext uri="{19B8F6BF-5375-455C-9EA6-DF929625EA0E}">
        <p15:presenceInfo xmlns:p15="http://schemas.microsoft.com/office/powerpoint/2012/main" userId="0f1828b16b4d551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82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370" y="-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1029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462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44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966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711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2496264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When Root-Finding Methods Fail: Newton-Raphson &amp; False Position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96728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Exploring the limitations and failure modes of common root-finding algorithms.</a:t>
            </a:r>
            <a:endParaRPr lang="en-US" sz="18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B10D3F-A64C-4B72-B95A-282352445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196" y="2496264"/>
            <a:ext cx="4515480" cy="34866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23918"/>
            <a:ext cx="1006328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Why These Failures Happen: Summary</a:t>
            </a:r>
            <a:endParaRPr lang="en-US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1"/>
              <p:cNvSpPr/>
              <p:nvPr/>
            </p:nvSpPr>
            <p:spPr>
              <a:xfrm>
                <a:off x="837724" y="3006685"/>
                <a:ext cx="12954952" cy="76604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342900" indent="-342900" algn="l">
                  <a:lnSpc>
                    <a:spcPts val="3000"/>
                  </a:lnSpc>
                  <a:buSzPct val="100000"/>
                  <a:buChar char="•"/>
                </a:pPr>
                <a:r>
                  <a:rPr lang="en-US" sz="1850" b="1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Newton-Raphson's Derivative Dependency:</a:t>
                </a:r>
                <a:r>
                  <a:rPr lang="en-US" sz="1850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 Failure when </a:t>
                </a:r>
                <a:r>
                  <a:rPr lang="en-US" sz="1850" i="1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f'(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5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5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5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50" i="1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)</a:t>
                </a:r>
                <a:r>
                  <a:rPr lang="en-US" sz="1850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 is zero or near-zero, leading to division by zero or huge jumps.</a:t>
                </a:r>
                <a:endParaRPr lang="en-US" sz="1850" dirty="0"/>
              </a:p>
            </p:txBody>
          </p:sp>
        </mc:Choice>
        <mc:Fallback>
          <p:sp>
            <p:nvSpPr>
              <p:cNvPr id="3" name="Text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724" y="3006685"/>
                <a:ext cx="12954952" cy="766048"/>
              </a:xfrm>
              <a:prstGeom prst="rect">
                <a:avLst/>
              </a:prstGeom>
              <a:blipFill>
                <a:blip r:embed="rId3"/>
                <a:stretch>
                  <a:fillRect l="-1223" t="-4762" r="-28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2"/>
          <p:cNvSpPr/>
          <p:nvPr/>
        </p:nvSpPr>
        <p:spPr>
          <a:xfrm>
            <a:off x="837724" y="385643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Bad Initial Guesses: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Can cause Newton-Raphson to diverge or oscillate far from the actual root.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32315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Multiple Roots: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Significantly slows down Newton-Raphson's convergence from quadratic to linear.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789884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False Position's Stagnation: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Occurs when one endpoint of the bracket repeatedly fails to update, due to the function's shape.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639633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Function Behavior: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Both methods are sensitive to the local and global behavior of the function, including its derivatives and concavity.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9982" y="1005007"/>
            <a:ext cx="6898481" cy="680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Takeaways &amp; Best Practices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809982" y="2148483"/>
            <a:ext cx="4182547" cy="2607469"/>
          </a:xfrm>
          <a:prstGeom prst="roundRect">
            <a:avLst>
              <a:gd name="adj" fmla="val 13315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64181" y="2402681"/>
            <a:ext cx="32988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Analyze Function Behavior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1064181" y="2881789"/>
            <a:ext cx="3674150" cy="1110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Always examine the function's shape and derivatives before applying Newton-Raphson.</a:t>
            </a:r>
            <a:endParaRPr lang="en-US" sz="1800" dirty="0"/>
          </a:p>
        </p:txBody>
      </p:sp>
      <p:sp>
        <p:nvSpPr>
          <p:cNvPr id="6" name="Shape 4"/>
          <p:cNvSpPr/>
          <p:nvPr/>
        </p:nvSpPr>
        <p:spPr>
          <a:xfrm>
            <a:off x="5223867" y="2148483"/>
            <a:ext cx="4182547" cy="2607469"/>
          </a:xfrm>
          <a:prstGeom prst="roundRect">
            <a:avLst>
              <a:gd name="adj" fmla="val 13315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78066" y="2402681"/>
            <a:ext cx="340911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 Bracketing for Guesses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5478066" y="2881789"/>
            <a:ext cx="3674150" cy="1110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Employ methods like Bisection or False Position to find reliable initial guesses for Newton-Raphson.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5478066" y="4131469"/>
            <a:ext cx="367415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&gt;</a:t>
            </a:r>
            <a:endParaRPr lang="en-US" sz="1800" dirty="0"/>
          </a:p>
        </p:txBody>
      </p:sp>
      <p:sp>
        <p:nvSpPr>
          <p:cNvPr id="10" name="Shape 8"/>
          <p:cNvSpPr/>
          <p:nvPr/>
        </p:nvSpPr>
        <p:spPr>
          <a:xfrm>
            <a:off x="9637752" y="2148483"/>
            <a:ext cx="4182547" cy="2607469"/>
          </a:xfrm>
          <a:prstGeom prst="roundRect">
            <a:avLst>
              <a:gd name="adj" fmla="val 13315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91951" y="2402681"/>
            <a:ext cx="291834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Address Multiple Roots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9891951" y="2881789"/>
            <a:ext cx="3674150" cy="1110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Consider modified Newton methods or specialized algorithms for roots with multiplicity.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9891951" y="4131469"/>
            <a:ext cx="367415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&gt;</a:t>
            </a:r>
            <a:endParaRPr lang="en-US" sz="1800" dirty="0"/>
          </a:p>
        </p:txBody>
      </p:sp>
      <p:sp>
        <p:nvSpPr>
          <p:cNvPr id="14" name="Shape 12"/>
          <p:cNvSpPr/>
          <p:nvPr/>
        </p:nvSpPr>
        <p:spPr>
          <a:xfrm>
            <a:off x="809982" y="4987290"/>
            <a:ext cx="6389489" cy="2237184"/>
          </a:xfrm>
          <a:prstGeom prst="roundRect">
            <a:avLst>
              <a:gd name="adj" fmla="val 15519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1064181" y="5241488"/>
            <a:ext cx="272295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Monitor &amp; Adapt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1064181" y="5720596"/>
            <a:ext cx="5881092" cy="740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Continuously monitor iterations for divergence or stagnation. Be ready to switch methods if needed.</a:t>
            </a:r>
            <a:endParaRPr lang="en-US" sz="1800" dirty="0"/>
          </a:p>
        </p:txBody>
      </p:sp>
      <p:sp>
        <p:nvSpPr>
          <p:cNvPr id="17" name="Text 15"/>
          <p:cNvSpPr/>
          <p:nvPr/>
        </p:nvSpPr>
        <p:spPr>
          <a:xfrm>
            <a:off x="1064181" y="6599992"/>
            <a:ext cx="588109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&gt;</a:t>
            </a:r>
            <a:endParaRPr lang="en-US" sz="1800" dirty="0"/>
          </a:p>
        </p:txBody>
      </p:sp>
      <p:sp>
        <p:nvSpPr>
          <p:cNvPr id="18" name="Shape 16"/>
          <p:cNvSpPr/>
          <p:nvPr/>
        </p:nvSpPr>
        <p:spPr>
          <a:xfrm>
            <a:off x="7430810" y="4987290"/>
            <a:ext cx="6389489" cy="2237184"/>
          </a:xfrm>
          <a:prstGeom prst="roundRect">
            <a:avLst>
              <a:gd name="adj" fmla="val 15519"/>
            </a:avLst>
          </a:prstGeom>
          <a:solidFill>
            <a:srgbClr val="00002E"/>
          </a:solidFill>
          <a:ln w="22860">
            <a:solidFill>
              <a:srgbClr val="59ABA9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7685008" y="5241488"/>
            <a:ext cx="272295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Enhance Reliability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7685008" y="5720596"/>
            <a:ext cx="5881092" cy="740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deep understanding of failure modes is crucial for saving time and improving numerical computation reliability.</a:t>
            </a:r>
            <a:endParaRPr lang="en-US" sz="1800" dirty="0"/>
          </a:p>
        </p:txBody>
      </p:sp>
      <p:sp>
        <p:nvSpPr>
          <p:cNvPr id="21" name="Text 19"/>
          <p:cNvSpPr/>
          <p:nvPr/>
        </p:nvSpPr>
        <p:spPr>
          <a:xfrm>
            <a:off x="7685008" y="6599992"/>
            <a:ext cx="588109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&gt;</a:t>
            </a:r>
            <a:endParaRPr lang="en-US" sz="1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FA698C-E673-4072-84FD-FE0E81159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0"/>
            <a:ext cx="82296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1219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 descr="Thank you minions - Download Free Png Images | pnghq.com">
            <a:extLst>
              <a:ext uri="{FF2B5EF4-FFF2-40B4-BE49-F238E27FC236}">
                <a16:creationId xmlns:a16="http://schemas.microsoft.com/office/drawing/2014/main" id="{BEDDCF8D-5F72-4E8C-A249-4737ACBDA7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000"/>
                    </a14:imgEffect>
                    <a14:imgEffect>
                      <a14:brightnessContrast bright="3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264" b="13224"/>
          <a:stretch/>
        </p:blipFill>
        <p:spPr bwMode="auto">
          <a:xfrm>
            <a:off x="2576342" y="4255377"/>
            <a:ext cx="3315171" cy="316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Generated image">
            <a:extLst>
              <a:ext uri="{FF2B5EF4-FFF2-40B4-BE49-F238E27FC236}">
                <a16:creationId xmlns:a16="http://schemas.microsoft.com/office/drawing/2014/main" id="{5F36453C-2A20-4BCC-9381-8333CF786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8000"/>
                    </a14:imgEffect>
                    <a14:imgEffect>
                      <a14:colorTemperature colorTemp="6501"/>
                    </a14:imgEffect>
                    <a14:imgEffect>
                      <a14:saturation sat="232000"/>
                    </a14:imgEffect>
                    <a14:imgEffect>
                      <a14:brightnessContrast bright="8000" contras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007" y="402494"/>
            <a:ext cx="6867883" cy="68678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74156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890984"/>
            <a:ext cx="4557236" cy="937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Team Epsilon </a:t>
            </a:r>
            <a:r>
              <a:rPr lang="en-US" sz="5400" dirty="0">
                <a:solidFill>
                  <a:schemeClr val="bg1"/>
                </a:solidFill>
              </a:rPr>
              <a:t>(</a:t>
            </a:r>
            <a:r>
              <a:rPr lang="el-GR" sz="5400" dirty="0">
                <a:solidFill>
                  <a:schemeClr val="bg1"/>
                </a:solidFill>
              </a:rPr>
              <a:t>ϵ</a:t>
            </a:r>
            <a:r>
              <a:rPr lang="en-US" sz="5400" dirty="0">
                <a:solidFill>
                  <a:schemeClr val="bg1"/>
                </a:solidFill>
              </a:rPr>
              <a:t>)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05FD27-297C-48D5-B1B7-829B8C1BDFD8}"/>
              </a:ext>
            </a:extLst>
          </p:cNvPr>
          <p:cNvSpPr txBox="1"/>
          <p:nvPr/>
        </p:nvSpPr>
        <p:spPr>
          <a:xfrm>
            <a:off x="837724" y="2062480"/>
            <a:ext cx="668528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PT Sans" panose="020B0503020203020204" pitchFamily="34" charset="0"/>
              </a:rPr>
              <a:t>Md Hridoy Nur – 2024000000322</a:t>
            </a:r>
          </a:p>
          <a:p>
            <a:endParaRPr lang="en-US" sz="2400" b="1" dirty="0">
              <a:solidFill>
                <a:schemeClr val="bg1"/>
              </a:solidFill>
              <a:latin typeface="PT Sans" panose="020B0503020203020204" pitchFamily="34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PT Sans" panose="020B0503020203020204" pitchFamily="34" charset="0"/>
              </a:rPr>
              <a:t>Tushar Imran Riyad – 2024000000218</a:t>
            </a:r>
          </a:p>
          <a:p>
            <a:endParaRPr lang="en-US" sz="2400" b="1" dirty="0">
              <a:solidFill>
                <a:schemeClr val="bg1"/>
              </a:solidFill>
              <a:latin typeface="PT Sans" panose="020B0503020203020204" pitchFamily="34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PT Sans" panose="020B0503020203020204" pitchFamily="34" charset="0"/>
              </a:rPr>
              <a:t>MD Rifat </a:t>
            </a:r>
            <a:r>
              <a:rPr lang="en-US" sz="2400" b="1" dirty="0" err="1">
                <a:solidFill>
                  <a:schemeClr val="bg1"/>
                </a:solidFill>
                <a:latin typeface="PT Sans" panose="020B0503020203020204" pitchFamily="34" charset="0"/>
              </a:rPr>
              <a:t>Mojumder</a:t>
            </a:r>
            <a:r>
              <a:rPr lang="en-US" sz="2400" b="1" dirty="0">
                <a:solidFill>
                  <a:schemeClr val="bg1"/>
                </a:solidFill>
                <a:latin typeface="PT Sans" panose="020B0503020203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PT Sans" panose="020B0503020203020204" pitchFamily="34" charset="0"/>
              </a:rPr>
              <a:t>Rownak</a:t>
            </a:r>
            <a:r>
              <a:rPr lang="en-US" sz="2400" b="1" dirty="0">
                <a:solidFill>
                  <a:schemeClr val="bg1"/>
                </a:solidFill>
                <a:latin typeface="PT Sans" panose="020B0503020203020204" pitchFamily="34" charset="0"/>
              </a:rPr>
              <a:t> – 2024000000319</a:t>
            </a:r>
          </a:p>
          <a:p>
            <a:endParaRPr lang="en-US" sz="2400" b="1" dirty="0">
              <a:solidFill>
                <a:schemeClr val="bg1"/>
              </a:solidFill>
              <a:latin typeface="PT Sans" panose="020B0503020203020204" pitchFamily="34" charset="0"/>
            </a:endParaRPr>
          </a:p>
          <a:p>
            <a:r>
              <a:rPr lang="en-US" sz="2400" b="1" dirty="0" err="1">
                <a:solidFill>
                  <a:schemeClr val="bg1"/>
                </a:solidFill>
                <a:latin typeface="PT Sans" panose="020B0503020203020204" pitchFamily="34" charset="0"/>
              </a:rPr>
              <a:t>Mst</a:t>
            </a:r>
            <a:r>
              <a:rPr lang="en-US" sz="2400" b="1" dirty="0">
                <a:solidFill>
                  <a:schemeClr val="bg1"/>
                </a:solidFill>
                <a:latin typeface="PT Sans" panose="020B0503020203020204" pitchFamily="34" charset="0"/>
              </a:rPr>
              <a:t>. </a:t>
            </a:r>
            <a:r>
              <a:rPr lang="en-US" sz="2400" b="1" dirty="0" err="1">
                <a:solidFill>
                  <a:schemeClr val="bg1"/>
                </a:solidFill>
                <a:latin typeface="PT Sans" panose="020B0503020203020204" pitchFamily="34" charset="0"/>
              </a:rPr>
              <a:t>Jannatun</a:t>
            </a:r>
            <a:r>
              <a:rPr lang="en-US" sz="2400" b="1" dirty="0">
                <a:solidFill>
                  <a:schemeClr val="bg1"/>
                </a:solidFill>
                <a:latin typeface="PT Sans" panose="020B0503020203020204" pitchFamily="34" charset="0"/>
              </a:rPr>
              <a:t> Ferdous </a:t>
            </a:r>
            <a:r>
              <a:rPr lang="en-US" sz="2400" b="1" dirty="0" err="1">
                <a:solidFill>
                  <a:schemeClr val="bg1"/>
                </a:solidFill>
                <a:latin typeface="PT Sans" panose="020B0503020203020204" pitchFamily="34" charset="0"/>
              </a:rPr>
              <a:t>Ety</a:t>
            </a:r>
            <a:r>
              <a:rPr lang="en-US" sz="2400" b="1" dirty="0">
                <a:solidFill>
                  <a:schemeClr val="bg1"/>
                </a:solidFill>
                <a:latin typeface="PT Sans" panose="020B0503020203020204" pitchFamily="34" charset="0"/>
              </a:rPr>
              <a:t> – 2024000000079</a:t>
            </a:r>
          </a:p>
          <a:p>
            <a:br>
              <a:rPr lang="en-US" sz="2400" b="1" dirty="0"/>
            </a:br>
            <a:r>
              <a:rPr lang="en-US" sz="2400" b="1" dirty="0">
                <a:solidFill>
                  <a:srgbClr val="FFFFFF"/>
                </a:solidFill>
                <a:latin typeface="Segoe UI Historic" panose="020B0502040204020203" pitchFamily="34" charset="0"/>
              </a:rPr>
              <a:t>S.M. Jannat Kamal </a:t>
            </a:r>
            <a:r>
              <a:rPr lang="en-US" sz="2400" b="1" dirty="0" err="1">
                <a:solidFill>
                  <a:srgbClr val="FFFFFF"/>
                </a:solidFill>
                <a:latin typeface="Segoe UI Historic" panose="020B0502040204020203" pitchFamily="34" charset="0"/>
              </a:rPr>
              <a:t>Sathi</a:t>
            </a:r>
            <a:r>
              <a:rPr lang="en-US" sz="2400" b="1" dirty="0">
                <a:solidFill>
                  <a:srgbClr val="FFFFFF"/>
                </a:solidFill>
                <a:latin typeface="Segoe UI Historic" panose="020B0502040204020203" pitchFamily="34" charset="0"/>
              </a:rPr>
              <a:t> - 2024000000127</a:t>
            </a:r>
          </a:p>
          <a:p>
            <a:endParaRPr lang="en-US" sz="2400" b="1" dirty="0">
              <a:solidFill>
                <a:srgbClr val="FFFFFF"/>
              </a:solidFill>
              <a:latin typeface="Segoe UI Historic" panose="020B0502040204020203" pitchFamily="34" charset="0"/>
            </a:endParaRPr>
          </a:p>
          <a:p>
            <a:r>
              <a:rPr lang="en-US" sz="2400" b="1" dirty="0">
                <a:solidFill>
                  <a:srgbClr val="FFFFFF"/>
                </a:solidFill>
                <a:latin typeface="Segoe UI Historic" panose="020B0502040204020203" pitchFamily="34" charset="0"/>
              </a:rPr>
              <a:t>Nur-E-</a:t>
            </a:r>
            <a:r>
              <a:rPr lang="en-US" sz="2400" b="1" dirty="0" err="1">
                <a:solidFill>
                  <a:srgbClr val="FFFFFF"/>
                </a:solidFill>
                <a:latin typeface="Segoe UI Historic" panose="020B0502040204020203" pitchFamily="34" charset="0"/>
              </a:rPr>
              <a:t>Yesrif</a:t>
            </a:r>
            <a:r>
              <a:rPr lang="en-US" sz="2400" b="1" dirty="0">
                <a:solidFill>
                  <a:srgbClr val="FFFFFF"/>
                </a:solidFill>
                <a:latin typeface="Segoe UI Historic" panose="020B0502040204020203" pitchFamily="34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Segoe UI Historic" panose="020B0502040204020203" pitchFamily="34" charset="0"/>
              </a:rPr>
              <a:t>Samia</a:t>
            </a:r>
            <a:r>
              <a:rPr lang="en-US" sz="2400" b="1" dirty="0">
                <a:solidFill>
                  <a:srgbClr val="FFFFFF"/>
                </a:solidFill>
                <a:latin typeface="Segoe UI Historic" panose="020B0502040204020203" pitchFamily="34" charset="0"/>
              </a:rPr>
              <a:t> - 2024000000325</a:t>
            </a:r>
            <a:endParaRPr lang="en-US" sz="2400" b="1" dirty="0">
              <a:solidFill>
                <a:schemeClr val="bg1"/>
              </a:solidFill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053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1154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Why Study Failures?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453289"/>
            <a:ext cx="4158734" cy="2864763"/>
          </a:xfrm>
          <a:prstGeom prst="roundRect">
            <a:avLst>
              <a:gd name="adj" fmla="val 5107"/>
            </a:avLst>
          </a:prstGeom>
          <a:solidFill>
            <a:srgbClr val="00002E">
              <a:alpha val="75000"/>
            </a:srgb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</p:sp>
      <p:sp>
        <p:nvSpPr>
          <p:cNvPr id="4" name="Shape 2"/>
          <p:cNvSpPr/>
          <p:nvPr/>
        </p:nvSpPr>
        <p:spPr>
          <a:xfrm>
            <a:off x="837724" y="3422809"/>
            <a:ext cx="4158734" cy="121920"/>
          </a:xfrm>
          <a:prstGeom prst="roundRect">
            <a:avLst>
              <a:gd name="adj" fmla="val 294514"/>
            </a:avLst>
          </a:prstGeom>
          <a:solidFill>
            <a:srgbClr val="F2B42D"/>
          </a:solidFill>
          <a:ln/>
        </p:spPr>
      </p:sp>
      <p:sp>
        <p:nvSpPr>
          <p:cNvPr id="5" name="Shape 3"/>
          <p:cNvSpPr/>
          <p:nvPr/>
        </p:nvSpPr>
        <p:spPr>
          <a:xfrm>
            <a:off x="2557998" y="3094315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F2B42D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382" y="3273862"/>
            <a:ext cx="287179" cy="35897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107519" y="4051697"/>
            <a:ext cx="337756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Avoid Computation Waste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107519" y="4547235"/>
            <a:ext cx="361914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Understanding failure modes helps prevent wasted computational resources and incorrect results.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5235773" y="3453289"/>
            <a:ext cx="4158734" cy="2864763"/>
          </a:xfrm>
          <a:prstGeom prst="roundRect">
            <a:avLst>
              <a:gd name="adj" fmla="val 5107"/>
            </a:avLst>
          </a:prstGeom>
          <a:solidFill>
            <a:srgbClr val="00002E">
              <a:alpha val="75000"/>
            </a:srgbClr>
          </a:solidFill>
          <a:ln>
            <a:solidFill>
              <a:srgbClr val="F682A6"/>
            </a:solidFill>
          </a:ln>
        </p:spPr>
      </p:sp>
      <p:sp>
        <p:nvSpPr>
          <p:cNvPr id="10" name="Shape 7"/>
          <p:cNvSpPr/>
          <p:nvPr/>
        </p:nvSpPr>
        <p:spPr>
          <a:xfrm>
            <a:off x="5235773" y="3422809"/>
            <a:ext cx="4158734" cy="121920"/>
          </a:xfrm>
          <a:prstGeom prst="roundRect">
            <a:avLst>
              <a:gd name="adj" fmla="val 294514"/>
            </a:avLst>
          </a:prstGeom>
          <a:solidFill>
            <a:srgbClr val="D7425E"/>
          </a:solidFill>
          <a:ln/>
        </p:spPr>
      </p:sp>
      <p:sp>
        <p:nvSpPr>
          <p:cNvPr id="11" name="Shape 8"/>
          <p:cNvSpPr/>
          <p:nvPr/>
        </p:nvSpPr>
        <p:spPr>
          <a:xfrm>
            <a:off x="6956048" y="3094315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F2B42D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1432" y="3273862"/>
            <a:ext cx="287179" cy="358973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505569" y="4051697"/>
            <a:ext cx="294786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Popularity ≠ Perfection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5505569" y="4547235"/>
            <a:ext cx="361914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Newton-Raphson and False Position are widely used but have inherent pitfalls.</a:t>
            </a:r>
            <a:endParaRPr lang="en-US" sz="1850" dirty="0"/>
          </a:p>
        </p:txBody>
      </p:sp>
      <p:sp>
        <p:nvSpPr>
          <p:cNvPr id="15" name="Shape 11"/>
          <p:cNvSpPr/>
          <p:nvPr/>
        </p:nvSpPr>
        <p:spPr>
          <a:xfrm>
            <a:off x="9633823" y="3453289"/>
            <a:ext cx="4158853" cy="2864763"/>
          </a:xfrm>
          <a:prstGeom prst="roundRect">
            <a:avLst>
              <a:gd name="adj" fmla="val 5107"/>
            </a:avLst>
          </a:prstGeom>
          <a:solidFill>
            <a:srgbClr val="00002E">
              <a:alpha val="75000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</p:sp>
      <p:sp>
        <p:nvSpPr>
          <p:cNvPr id="16" name="Shape 12"/>
          <p:cNvSpPr/>
          <p:nvPr/>
        </p:nvSpPr>
        <p:spPr>
          <a:xfrm>
            <a:off x="9633823" y="3422809"/>
            <a:ext cx="4158853" cy="121920"/>
          </a:xfrm>
          <a:prstGeom prst="roundRect">
            <a:avLst>
              <a:gd name="adj" fmla="val 294514"/>
            </a:avLst>
          </a:prstGeom>
          <a:solidFill>
            <a:srgbClr val="DD785E"/>
          </a:solidFill>
          <a:ln/>
        </p:spPr>
      </p:sp>
      <p:sp>
        <p:nvSpPr>
          <p:cNvPr id="17" name="Shape 13"/>
          <p:cNvSpPr/>
          <p:nvPr/>
        </p:nvSpPr>
        <p:spPr>
          <a:xfrm>
            <a:off x="11354217" y="3094315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F2B42D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9601" y="3273862"/>
            <a:ext cx="287179" cy="358973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903619" y="4051697"/>
            <a:ext cx="361926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Identify Specific Weaknesses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9903619" y="4899184"/>
            <a:ext cx="36192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We'll explore scenarios where these methods struggle or fail to converge effectively.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94272"/>
            <a:ext cx="838450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Newton-Raphson Method Recap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977039"/>
            <a:ext cx="851067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Newton-Raphson method is a powerful iterative technique for finding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successively better approximations to the roots (or zeroes) of a real-valued function.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045982"/>
            <a:ext cx="12954952" cy="7699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endParaRPr lang="en-US" sz="21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6975" y="4045981"/>
            <a:ext cx="13125702" cy="7699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3"/>
              <p:cNvSpPr/>
              <p:nvPr/>
            </p:nvSpPr>
            <p:spPr>
              <a:xfrm>
                <a:off x="837724" y="5118854"/>
                <a:ext cx="12954952" cy="38302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342900" indent="-342900" algn="l">
                  <a:lnSpc>
                    <a:spcPts val="3000"/>
                  </a:lnSpc>
                  <a:buSzPct val="100000"/>
                  <a:buChar char="•"/>
                </a:pPr>
                <a:r>
                  <a:rPr lang="en-US" sz="1850" b="1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Quadratic Convergence:</a:t>
                </a:r>
                <a:r>
                  <a:rPr lang="en-US" sz="1850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 Achieves rapid convergence near simple roots if </a:t>
                </a:r>
                <a:r>
                  <a:rPr lang="en-US" sz="1850" i="1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f'(x) </a:t>
                </a:r>
                <a14:m>
                  <m:oMath xmlns:m="http://schemas.openxmlformats.org/officeDocument/2006/math">
                    <m:r>
                      <a:rPr lang="en-US" sz="185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T Sans" pitchFamily="34" charset="-120"/>
                      </a:rPr>
                      <m:t>≠</m:t>
                    </m:r>
                  </m:oMath>
                </a14:m>
                <a:r>
                  <a:rPr lang="en-US" sz="1850" i="1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0</a:t>
                </a:r>
                <a:r>
                  <a:rPr lang="en-US" sz="1850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.</a:t>
                </a:r>
                <a:endParaRPr lang="en-US" sz="1850" dirty="0"/>
              </a:p>
            </p:txBody>
          </p:sp>
        </mc:Choice>
        <mc:Fallback>
          <p:sp>
            <p:nvSpPr>
              <p:cNvPr id="6" name="Tex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724" y="5118854"/>
                <a:ext cx="12954952" cy="383024"/>
              </a:xfrm>
              <a:prstGeom prst="rect">
                <a:avLst/>
              </a:prstGeom>
              <a:blipFill>
                <a:blip r:embed="rId4"/>
                <a:stretch>
                  <a:fillRect l="-1223" t="-11111" b="-33333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4"/>
          <p:cNvSpPr/>
          <p:nvPr/>
        </p:nvSpPr>
        <p:spPr>
          <a:xfrm>
            <a:off x="837724" y="558557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Requirements: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Needs both the function </a:t>
            </a:r>
            <a:r>
              <a:rPr lang="en-US" sz="1850" i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f(x)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and its derivative </a:t>
            </a:r>
            <a:r>
              <a:rPr lang="en-US" sz="1850" i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f'(x)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37724" y="605230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Initial Guess: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Highly dependent on a good initial guess close to the actual root.</a:t>
            </a:r>
            <a:endParaRPr lang="en-US" sz="18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DBEBEB-46EA-4EF0-B76A-C55AA4629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9788" y="2359225"/>
            <a:ext cx="4143487" cy="414348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8078" y="642818"/>
            <a:ext cx="11587758" cy="687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Newton-Raphson Failure #1: Bad Initial Guess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18078" y="1890951"/>
            <a:ext cx="6890147" cy="747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poorly chosen starting point can lead the method far astray from the desired root.</a:t>
            </a:r>
            <a:endParaRPr lang="en-US" sz="1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2"/>
              <p:cNvSpPr/>
              <p:nvPr/>
            </p:nvSpPr>
            <p:spPr>
              <a:xfrm>
                <a:off x="818078" y="2848928"/>
                <a:ext cx="6890147" cy="373856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342900" indent="-342900" algn="l">
                  <a:lnSpc>
                    <a:spcPts val="2900"/>
                  </a:lnSpc>
                  <a:buSzPct val="100000"/>
                  <a:buChar char="•"/>
                </a:pPr>
                <a:r>
                  <a:rPr lang="en-US" sz="1800" b="1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Example:</a:t>
                </a:r>
                <a:r>
                  <a:rPr lang="en-US" sz="1800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 </a:t>
                </a:r>
                <a:r>
                  <a:rPr lang="en-US" sz="1800" i="1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f(x) = </a:t>
                </a:r>
                <a:r>
                  <a:rPr lang="en-US" i="1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  </a:t>
                </a:r>
                <a:r>
                  <a:rPr lang="en-US" i="1" dirty="0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PT Sans" pitchFamily="34" charset="-120"/>
                  </a:rPr>
                  <a:t>∛x</a:t>
                </a:r>
                <a:r>
                  <a:rPr lang="en-US" i="1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  </a:t>
                </a:r>
                <a14:m>
                  <m:oMath xmlns:m="http://schemas.openxmlformats.org/officeDocument/2006/math">
                    <a:fld id="{825F15A7-03F4-43D7-82C5-3E23DA2F108C}" type="mathplaceholder">
                      <a:rPr lang="en-US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T Sans" pitchFamily="34" charset="-122"/>
                        <a:cs typeface="PT Sans" pitchFamily="34" charset="-120"/>
                      </a:rPr>
                      <a:t>Type equation here.</a:t>
                    </a:fld>
                  </m:oMath>
                </a14:m>
                <a:r>
                  <a:rPr lang="en-US" i="1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  </a:t>
                </a:r>
                <a:r>
                  <a:rPr lang="en-US" sz="1800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with an initial guess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 = 0.1</a:t>
                </a:r>
                <a:r>
                  <a:rPr lang="en-US" sz="1800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.</a:t>
                </a:r>
                <a:endParaRPr lang="en-US" sz="1800" dirty="0"/>
              </a:p>
            </p:txBody>
          </p:sp>
        </mc:Choice>
        <mc:Fallback>
          <p:sp>
            <p:nvSpPr>
              <p:cNvPr id="4" name="Text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78" y="2848928"/>
                <a:ext cx="6890147" cy="373856"/>
              </a:xfrm>
              <a:prstGeom prst="rect">
                <a:avLst/>
              </a:prstGeom>
              <a:blipFill>
                <a:blip r:embed="rId3"/>
                <a:stretch>
                  <a:fillRect l="-2212" t="-9677" r="-7965" b="-2903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3"/>
              <p:cNvSpPr/>
              <p:nvPr/>
            </p:nvSpPr>
            <p:spPr>
              <a:xfrm>
                <a:off x="818078" y="3433048"/>
                <a:ext cx="6890147" cy="1121569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342900" indent="-342900">
                  <a:lnSpc>
                    <a:spcPts val="2900"/>
                  </a:lnSpc>
                  <a:buSzPct val="100000"/>
                  <a:buChar char="•"/>
                </a:pPr>
                <a:r>
                  <a:rPr lang="en-US" sz="1800" b="1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Problem:</a:t>
                </a:r>
                <a:r>
                  <a:rPr lang="en-US" sz="1800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 The derivative </a:t>
                </a:r>
                <a:r>
                  <a:rPr lang="en-US" sz="1800" i="1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f'(x)</a:t>
                </a:r>
                <a:r>
                  <a:rPr lang="en-US" sz="1800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 becomes very large near the root. This results in the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T Sans" pitchFamily="34" charset="-122"/>
                        <a:cs typeface="PT Sans" pitchFamily="34" charset="-120"/>
                      </a:rPr>
                      <m:t> 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T Sans" pitchFamily="34" charset="-122"/>
                        <a:cs typeface="PT Sans" pitchFamily="34" charset="-120"/>
                      </a:rPr>
                      <m:t>                </m:t>
                    </m:r>
                    <m:r>
                      <a:rPr lang="en-US" sz="18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T Sans" pitchFamily="34" charset="-122"/>
                        <a:cs typeface="PT Sans" pitchFamily="34" charset="-12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term being small, causing the next iterate to ju</a:t>
                </a:r>
                <a14:m>
                  <m:oMath xmlns:m="http://schemas.openxmlformats.org/officeDocument/2006/math">
                    <a:fld id="{825F15A7-03F4-43D7-82C5-3E23DA2F108C}" type="mathplaceholder"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a:t>Type equation here.</a:t>
                    </a:fld>
                  </m:oMath>
                </a14:m>
                <a:r>
                  <a:rPr lang="en-US" sz="1800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mp significantly away from the root.</a:t>
                </a:r>
                <a:endParaRPr lang="en-US" sz="1800" dirty="0"/>
              </a:p>
            </p:txBody>
          </p:sp>
        </mc:Choice>
        <mc:Fallback>
          <p:sp>
            <p:nvSpPr>
              <p:cNvPr id="6" name="Tex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78" y="3433048"/>
                <a:ext cx="6890147" cy="1121569"/>
              </a:xfrm>
              <a:prstGeom prst="rect">
                <a:avLst/>
              </a:prstGeom>
              <a:blipFill>
                <a:blip r:embed="rId4"/>
                <a:stretch>
                  <a:fillRect l="-2212" t="-3804" r="-2389" b="-815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4"/>
          <p:cNvSpPr/>
          <p:nvPr/>
        </p:nvSpPr>
        <p:spPr>
          <a:xfrm>
            <a:off x="818078" y="4775189"/>
            <a:ext cx="6890147" cy="747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Result:</a:t>
            </a: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Iterations can diverge rapidly or oscillate, failing to converge to any root.</a:t>
            </a:r>
            <a:r>
              <a:rPr lang="en-US" dirty="0"/>
              <a:t> </a:t>
            </a:r>
            <a:endParaRPr lang="en-US" sz="1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D2865B-901A-4192-B24E-04A2403813D5}"/>
                  </a:ext>
                </a:extLst>
              </p:cNvPr>
              <p:cNvSpPr txBox="1"/>
              <p:nvPr/>
            </p:nvSpPr>
            <p:spPr>
              <a:xfrm>
                <a:off x="3657600" y="3930134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a:fld id="{825F15A7-03F4-43D7-82C5-3E23DA2F108C}" type="mathplaceholder">
                      <a:rPr lang="en-US" i="1" smtClean="0">
                        <a:latin typeface="Cambria Math" panose="02040503050406030204" pitchFamily="18" charset="0"/>
                      </a:rPr>
                      <a:t>Type equation here.</a:t>
                    </a:fl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D2865B-901A-4192-B24E-04A240381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3930134"/>
                <a:ext cx="7315200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Image 0" descr="preencoded.png">
            <a:extLst>
              <a:ext uri="{FF2B5EF4-FFF2-40B4-BE49-F238E27FC236}">
                <a16:creationId xmlns:a16="http://schemas.microsoft.com/office/drawing/2014/main" id="{3FDF9577-6E6E-46F9-B93A-494D21370C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836" r="38968"/>
          <a:stretch/>
        </p:blipFill>
        <p:spPr>
          <a:xfrm>
            <a:off x="2632863" y="3782088"/>
            <a:ext cx="591671" cy="4234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4F1BB5B-785E-445F-9BA6-4DFE4BB0D3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7282" y="1890951"/>
            <a:ext cx="4521200" cy="4521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8078" y="642818"/>
            <a:ext cx="11677888" cy="687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Newton-Raphson Failure #2: Stationary Points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18078" y="1890951"/>
            <a:ext cx="6890147" cy="747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When the derivative is zero or very close to zero, Newton-Raphson encounters significant problems.</a:t>
            </a:r>
            <a:endParaRPr lang="en-US" sz="1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2"/>
              <p:cNvSpPr/>
              <p:nvPr/>
            </p:nvSpPr>
            <p:spPr>
              <a:xfrm>
                <a:off x="818078" y="2848928"/>
                <a:ext cx="6890147" cy="747713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342900" indent="-342900" algn="l">
                  <a:lnSpc>
                    <a:spcPts val="2900"/>
                  </a:lnSpc>
                  <a:buSzPct val="100000"/>
                  <a:buChar char="•"/>
                </a:pPr>
                <a:r>
                  <a:rPr lang="en-US" sz="1800" b="1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Problem:</a:t>
                </a:r>
                <a:r>
                  <a:rPr lang="en-US" sz="1800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 If </a:t>
                </a:r>
                <a:r>
                  <a:rPr lang="en-US" sz="1800" i="1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f'(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) = 0</a:t>
                </a:r>
                <a:r>
                  <a:rPr lang="en-US" sz="1800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, the formula involves division by zero, causing a mathematical breakdown.</a:t>
                </a:r>
                <a:endParaRPr lang="en-US" sz="1800" dirty="0"/>
              </a:p>
            </p:txBody>
          </p:sp>
        </mc:Choice>
        <mc:Fallback>
          <p:sp>
            <p:nvSpPr>
              <p:cNvPr id="4" name="Text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78" y="2848928"/>
                <a:ext cx="6890147" cy="747713"/>
              </a:xfrm>
              <a:prstGeom prst="rect">
                <a:avLst/>
              </a:prstGeom>
              <a:blipFill>
                <a:blip r:embed="rId3"/>
                <a:stretch>
                  <a:fillRect l="-2212" t="-4878" r="-2035" b="-13008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3"/>
              <p:cNvSpPr/>
              <p:nvPr/>
            </p:nvSpPr>
            <p:spPr>
              <a:xfrm>
                <a:off x="818078" y="3678436"/>
                <a:ext cx="6890147" cy="747713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342900" indent="-342900" algn="l">
                  <a:lnSpc>
                    <a:spcPts val="2900"/>
                  </a:lnSpc>
                  <a:buSzPct val="100000"/>
                  <a:buChar char="•"/>
                </a:pPr>
                <a:r>
                  <a:rPr lang="en-US" sz="1800" b="1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Example:</a:t>
                </a:r>
                <a:r>
                  <a:rPr lang="en-US" sz="1800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 </a:t>
                </a:r>
                <a:r>
                  <a:rPr lang="en-US" sz="1800" i="1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f(x)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 = 0</a:t>
                </a:r>
                <a:r>
                  <a:rPr lang="en-US" sz="1800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. The derivative at the root </a:t>
                </a:r>
                <a:r>
                  <a:rPr lang="en-US" sz="1800" i="1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x=0</a:t>
                </a:r>
                <a:r>
                  <a:rPr lang="en-US" sz="1800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 is also zero.</a:t>
                </a:r>
                <a:endParaRPr lang="en-US" sz="1800" dirty="0"/>
              </a:p>
            </p:txBody>
          </p:sp>
        </mc:Choice>
        <mc:Fallback>
          <p:sp>
            <p:nvSpPr>
              <p:cNvPr id="5" name="Tex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78" y="3678436"/>
                <a:ext cx="6890147" cy="747713"/>
              </a:xfrm>
              <a:prstGeom prst="rect">
                <a:avLst/>
              </a:prstGeom>
              <a:blipFill>
                <a:blip r:embed="rId4"/>
                <a:stretch>
                  <a:fillRect l="-2212" t="-4878" b="-13008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4"/>
          <p:cNvSpPr/>
          <p:nvPr/>
        </p:nvSpPr>
        <p:spPr>
          <a:xfrm>
            <a:off x="818078" y="4507944"/>
            <a:ext cx="6890147" cy="1121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Impact:</a:t>
            </a: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Even near a stationary point where the derivative is tiny, convergence becomes extremely slow, or the method jumps far away from the root.</a:t>
            </a:r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8E8E07-1E57-4DFD-9BF6-0BD853585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0" y="1890951"/>
            <a:ext cx="4622800" cy="4622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30668"/>
            <a:ext cx="1129653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Newton-Raphson Failure #3: Multiple Roots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713434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When a function has a root with a multiplicity greater than one (meaning the function and its derivative are both zero at that point), Newton-Raphson's performance degrades.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3748683"/>
            <a:ext cx="4158734" cy="2950250"/>
          </a:xfrm>
          <a:prstGeom prst="roundRect">
            <a:avLst>
              <a:gd name="adj" fmla="val 4959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F2B42D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7244" y="3748683"/>
            <a:ext cx="121920" cy="2950250"/>
          </a:xfrm>
          <a:prstGeom prst="roundRect">
            <a:avLst>
              <a:gd name="adj" fmla="val 294514"/>
            </a:avLst>
          </a:prstGeom>
          <a:solidFill>
            <a:srgbClr val="F2B42D"/>
          </a:solidFill>
          <a:ln/>
        </p:spPr>
      </p:sp>
      <p:sp>
        <p:nvSpPr>
          <p:cNvPr id="6" name="Text 4"/>
          <p:cNvSpPr/>
          <p:nvPr/>
        </p:nvSpPr>
        <p:spPr>
          <a:xfrm>
            <a:off x="1198959" y="401847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Slowed Convergence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98959" y="4514017"/>
            <a:ext cx="352770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Instead of quadratic convergence, the method only achieves linear convergence, meaning it approaches the root much more slowly.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5225613" y="3769003"/>
            <a:ext cx="4158734" cy="2950250"/>
          </a:xfrm>
          <a:prstGeom prst="roundRect">
            <a:avLst>
              <a:gd name="adj" fmla="val 4959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7425E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05293" y="3748683"/>
            <a:ext cx="121920" cy="2950250"/>
          </a:xfrm>
          <a:prstGeom prst="roundRect">
            <a:avLst>
              <a:gd name="adj" fmla="val 294514"/>
            </a:avLst>
          </a:prstGeom>
          <a:solidFill>
            <a:srgbClr val="D7425E"/>
          </a:solidFill>
          <a:ln/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 8"/>
              <p:cNvSpPr/>
              <p:nvPr/>
            </p:nvSpPr>
            <p:spPr>
              <a:xfrm>
                <a:off x="5597009" y="4018478"/>
                <a:ext cx="3111341" cy="36826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750"/>
                  </a:lnSpc>
                  <a:buNone/>
                </a:pPr>
                <a:r>
                  <a:rPr lang="en-US" sz="2200" dirty="0">
                    <a:solidFill>
                      <a:srgbClr val="FFFFFF"/>
                    </a:solidFill>
                    <a:latin typeface="Nunito Semi Bold" pitchFamily="34" charset="0"/>
                    <a:ea typeface="Nunito Semi Bold" pitchFamily="34" charset="-122"/>
                    <a:cs typeface="Nunito Semi Bold" pitchFamily="34" charset="-120"/>
                  </a:rPr>
                  <a:t>Example: </a:t>
                </a:r>
                <a:r>
                  <a:rPr lang="en-US" sz="2200" i="1" dirty="0">
                    <a:solidFill>
                      <a:srgbClr val="FFFFFF"/>
                    </a:solidFill>
                    <a:latin typeface="Nunito Semi Bold" pitchFamily="34" charset="0"/>
                    <a:ea typeface="Nunito Semi Bold" pitchFamily="34" charset="-122"/>
                    <a:cs typeface="Nunito Semi Bold" pitchFamily="34" charset="-120"/>
                  </a:rPr>
                  <a:t>f(x)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2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200" dirty="0"/>
              </a:p>
            </p:txBody>
          </p:sp>
        </mc:Choice>
        <mc:Fallback>
          <p:sp>
            <p:nvSpPr>
              <p:cNvPr id="10" name="Text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009" y="4018478"/>
                <a:ext cx="3111341" cy="368260"/>
              </a:xfrm>
              <a:prstGeom prst="rect">
                <a:avLst/>
              </a:prstGeom>
              <a:blipFill>
                <a:blip r:embed="rId3"/>
                <a:stretch>
                  <a:fillRect l="-5479" t="-18033" b="-40984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9"/>
          <p:cNvSpPr/>
          <p:nvPr/>
        </p:nvSpPr>
        <p:spPr>
          <a:xfrm>
            <a:off x="5597009" y="4530328"/>
            <a:ext cx="35277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Here, </a:t>
            </a:r>
            <a:r>
              <a:rPr lang="en-US" sz="1850" i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x=1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is a root of multiplicity 2. Iterations will crawl towards </a:t>
            </a:r>
            <a:r>
              <a:rPr lang="en-US" sz="1850" i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9633823" y="3748683"/>
            <a:ext cx="4158853" cy="2950250"/>
          </a:xfrm>
          <a:prstGeom prst="roundRect">
            <a:avLst>
              <a:gd name="adj" fmla="val 4959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D785E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03343" y="3748683"/>
            <a:ext cx="121920" cy="2950250"/>
          </a:xfrm>
          <a:prstGeom prst="roundRect">
            <a:avLst>
              <a:gd name="adj" fmla="val 294514"/>
            </a:avLst>
          </a:prstGeom>
          <a:solidFill>
            <a:srgbClr val="DD785E"/>
          </a:solidFill>
          <a:ln/>
        </p:spPr>
      </p:sp>
      <p:sp>
        <p:nvSpPr>
          <p:cNvPr id="14" name="Text 12"/>
          <p:cNvSpPr/>
          <p:nvPr/>
        </p:nvSpPr>
        <p:spPr>
          <a:xfrm>
            <a:off x="9995059" y="401847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Underlying Cause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995059" y="4514017"/>
            <a:ext cx="3527822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condition for quadratic convergence, </a:t>
            </a:r>
            <a:r>
              <a:rPr lang="en-US" sz="1850" i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f'(root) \neq 0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is violated, as both the function and its derivative are zero at such a root.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594836"/>
            <a:ext cx="6692741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False Position Method Recap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57118" y="1750100"/>
            <a:ext cx="6294239" cy="1038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False Position method (Regula </a:t>
            </a:r>
            <a:r>
              <a:rPr lang="en-US" sz="17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Falsi</a:t>
            </a: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) is a bracketing method that combines aspects of the bisection method and the secant method.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7118" y="2983111"/>
            <a:ext cx="6294239" cy="1038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Bracketing:</a:t>
            </a: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Requires an interval </a:t>
            </a:r>
            <a:r>
              <a:rPr lang="en-US" sz="1700" i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[a,b]</a:t>
            </a: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where </a:t>
            </a:r>
            <a:r>
              <a:rPr lang="en-US" sz="1700" i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f(a)</a:t>
            </a: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and </a:t>
            </a:r>
            <a:r>
              <a:rPr lang="en-US" sz="1700" i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f(b)</a:t>
            </a: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have opposite signs (i.e., </a:t>
            </a:r>
            <a:r>
              <a:rPr lang="en-US" sz="1700" i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f(a)f(b) &lt; 0</a:t>
            </a: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). This ensures a root exists within the interval.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7118" y="4097060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Linear Interpolation:</a:t>
            </a: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Approximates the root by finding where the line connecting </a:t>
            </a:r>
            <a:r>
              <a:rPr lang="en-US" sz="1700" i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(a,f(a))</a:t>
            </a: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and </a:t>
            </a:r>
            <a:r>
              <a:rPr lang="en-US" sz="1700" i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(b,f(b))</a:t>
            </a: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crosses the x-axis.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7118" y="4864894"/>
            <a:ext cx="6294239" cy="1038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Guaranteed Convergence:</a:t>
            </a: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Unlike Newton-Raphson, it is guaranteed to converge to a root if one exists within the initial bracket.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7118" y="5978843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Potential Drawback:</a:t>
            </a: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While always convergent, it can sometimes be very slow.</a:t>
            </a:r>
            <a:endParaRPr lang="en-US" sz="17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471FE8-B2CB-44A5-9737-421FFB251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2789198"/>
            <a:ext cx="5536071" cy="311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51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5213" y="593408"/>
            <a:ext cx="12425124" cy="634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False Position Failure: Slow Convergence / Stagnation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55213" y="1745933"/>
            <a:ext cx="6978968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False Position method can exhibit very slow convergence, often due to one endpoint of the bracketing interval becoming "stuck."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55213" y="2630686"/>
            <a:ext cx="6978968" cy="1381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Problem:</a:t>
            </a: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If the function is concave or convex within the interval, and one of the endpoints has a function value very close to zero while the root is near the other endpoint, the method might repeatedly choose the same "stuck" endpoint.</a:t>
            </a:r>
            <a:endParaRPr lang="en-US" sz="16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3"/>
              <p:cNvSpPr/>
              <p:nvPr/>
            </p:nvSpPr>
            <p:spPr>
              <a:xfrm>
                <a:off x="755213" y="4087297"/>
                <a:ext cx="6978968" cy="690563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342900" indent="-342900" algn="l">
                  <a:lnSpc>
                    <a:spcPts val="2700"/>
                  </a:lnSpc>
                  <a:buSzPct val="100000"/>
                  <a:buChar char="•"/>
                </a:pPr>
                <a:r>
                  <a:rPr lang="en-US" sz="1650" b="1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Example:</a:t>
                </a:r>
                <a:r>
                  <a:rPr lang="en-US" sz="1650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 </a:t>
                </a:r>
                <a:r>
                  <a:rPr lang="en-US" sz="1650" i="1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f(x)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5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5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65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650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 on the interval </a:t>
                </a:r>
                <a:r>
                  <a:rPr lang="en-US" sz="1650" i="1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[-1,1]</a:t>
                </a:r>
                <a:r>
                  <a:rPr lang="en-US" sz="1650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. If the root is </a:t>
                </a:r>
                <a:r>
                  <a:rPr lang="en-US" sz="1650" i="1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x=0</a:t>
                </a:r>
                <a:r>
                  <a:rPr lang="en-US" sz="1650" dirty="0">
                    <a:solidFill>
                      <a:srgbClr val="FFFFFF"/>
                    </a:solidFill>
                    <a:latin typeface="PT Sans" pitchFamily="34" charset="0"/>
                    <a:ea typeface="PT Sans" pitchFamily="34" charset="-122"/>
                    <a:cs typeface="PT Sans" pitchFamily="34" charset="-120"/>
                  </a:rPr>
                  <a:t>, one side of the bracket might barely move.</a:t>
                </a:r>
                <a:endParaRPr lang="en-US" sz="1650" dirty="0"/>
              </a:p>
            </p:txBody>
          </p:sp>
        </mc:Choice>
        <mc:Fallback>
          <p:sp>
            <p:nvSpPr>
              <p:cNvPr id="5" name="Tex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3" y="4087297"/>
                <a:ext cx="6978968" cy="690563"/>
              </a:xfrm>
              <a:prstGeom prst="rect">
                <a:avLst/>
              </a:prstGeom>
              <a:blipFill>
                <a:blip r:embed="rId3"/>
                <a:stretch>
                  <a:fillRect l="-2009" t="-3509" b="-11404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4"/>
          <p:cNvSpPr/>
          <p:nvPr/>
        </p:nvSpPr>
        <p:spPr>
          <a:xfrm>
            <a:off x="755213" y="4853345"/>
            <a:ext cx="6978968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Impact:</a:t>
            </a: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The interval shrinks predominantly from one side, leading to very slow progress toward the root, or effective stagnation.</a:t>
            </a:r>
            <a:endParaRPr lang="en-US" sz="16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8A9A06-6B3F-4FB4-9EEA-644BAF09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0973" y="1697693"/>
            <a:ext cx="4834214" cy="483421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1003</Words>
  <Application>Microsoft Office PowerPoint</Application>
  <PresentationFormat>Custom</PresentationFormat>
  <Paragraphs>90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Segoe UI Historic</vt:lpstr>
      <vt:lpstr>Arial</vt:lpstr>
      <vt:lpstr>Nunito Semi Bold</vt:lpstr>
      <vt:lpstr>Cambria Math</vt:lpstr>
      <vt:lpstr>Calibri</vt:lpstr>
      <vt:lpstr>PT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Hridoy Nur</cp:lastModifiedBy>
  <cp:revision>12</cp:revision>
  <dcterms:created xsi:type="dcterms:W3CDTF">2025-09-18T16:10:13Z</dcterms:created>
  <dcterms:modified xsi:type="dcterms:W3CDTF">2025-09-20T18:13:40Z</dcterms:modified>
</cp:coreProperties>
</file>